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40"/>
  </p:notesMasterIdLst>
  <p:handoutMasterIdLst>
    <p:handoutMasterId r:id="rId41"/>
  </p:handoutMasterIdLst>
  <p:sldIdLst>
    <p:sldId id="301" r:id="rId2"/>
    <p:sldId id="308" r:id="rId3"/>
    <p:sldId id="309" r:id="rId4"/>
    <p:sldId id="310" r:id="rId5"/>
    <p:sldId id="311" r:id="rId6"/>
    <p:sldId id="312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7" r:id="rId15"/>
    <p:sldId id="321" r:id="rId16"/>
    <p:sldId id="322" r:id="rId17"/>
    <p:sldId id="323" r:id="rId18"/>
    <p:sldId id="324" r:id="rId19"/>
    <p:sldId id="325" r:id="rId20"/>
    <p:sldId id="326" r:id="rId21"/>
    <p:sldId id="328" r:id="rId22"/>
    <p:sldId id="329" r:id="rId23"/>
    <p:sldId id="330" r:id="rId24"/>
    <p:sldId id="331" r:id="rId25"/>
    <p:sldId id="333" r:id="rId26"/>
    <p:sldId id="332" r:id="rId27"/>
    <p:sldId id="334" r:id="rId28"/>
    <p:sldId id="335" r:id="rId29"/>
    <p:sldId id="336" r:id="rId30"/>
    <p:sldId id="337" r:id="rId31"/>
    <p:sldId id="338" r:id="rId32"/>
    <p:sldId id="339" r:id="rId33"/>
    <p:sldId id="341" r:id="rId34"/>
    <p:sldId id="340" r:id="rId35"/>
    <p:sldId id="342" r:id="rId36"/>
    <p:sldId id="343" r:id="rId37"/>
    <p:sldId id="344" r:id="rId38"/>
    <p:sldId id="345" r:id="rId39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AF0A"/>
    <a:srgbClr val="FF0000"/>
    <a:srgbClr val="3E6EDA"/>
    <a:srgbClr val="7598E5"/>
    <a:srgbClr val="5883DF"/>
    <a:srgbClr val="8FABE9"/>
    <a:srgbClr val="DFE52C"/>
    <a:srgbClr val="1E2E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5" autoAdjust="0"/>
    <p:restoredTop sz="99667" autoAdjust="0"/>
  </p:normalViewPr>
  <p:slideViewPr>
    <p:cSldViewPr>
      <p:cViewPr varScale="1">
        <p:scale>
          <a:sx n="39" d="100"/>
          <a:sy n="39" d="100"/>
        </p:scale>
        <p:origin x="-186" y="-954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6A5E7-C31D-4E7C-9B8E-CEEA6A2A2F9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3300" y="696913"/>
            <a:ext cx="13944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BE89C-AA0B-4D37-B3AB-9399C8B75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43300" y="696913"/>
            <a:ext cx="13944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89C-AA0B-4D37-B3AB-9399C8B75AE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2743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8316577" y="0"/>
            <a:ext cx="911542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287192" y="3337560"/>
            <a:ext cx="1944014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99150" y="1544812"/>
            <a:ext cx="1944014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39"/>
            <a:ext cx="6172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9"/>
            <a:ext cx="18059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2743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8316577" y="0"/>
            <a:ext cx="911542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583838"/>
            <a:ext cx="19888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485800"/>
            <a:ext cx="19888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240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1"/>
            <a:ext cx="10972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0" y="1600201"/>
            <a:ext cx="10972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3050"/>
            <a:ext cx="24688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5486400"/>
            <a:ext cx="12120564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935077" y="5486400"/>
            <a:ext cx="1212532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71600" y="1516912"/>
            <a:ext cx="1212056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1516912"/>
            <a:ext cx="1212532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320"/>
            <a:ext cx="2241194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85528"/>
            <a:ext cx="9601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71600" y="214424"/>
            <a:ext cx="8229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21259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469344" y="6422065"/>
            <a:ext cx="2286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0196" y="1705709"/>
            <a:ext cx="916160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6884" y="1019907"/>
            <a:ext cx="12344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70202" y="2998765"/>
            <a:ext cx="9161598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422065"/>
            <a:ext cx="6400800" cy="365125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2743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1945600" y="0"/>
            <a:ext cx="5486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2402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371600" y="1600201"/>
            <a:ext cx="2240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371600" y="6422065"/>
            <a:ext cx="6400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4/25/2010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372600" y="6422065"/>
            <a:ext cx="8686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4460200" y="6422065"/>
            <a:ext cx="228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emf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emf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72600" y="228601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88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Advisor: Dr. Ali Memari</a:t>
            </a:r>
            <a:endParaRPr lang="en-US" b="1" dirty="0" smtClean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7200" y="1295400"/>
            <a:ext cx="373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cxnSp>
        <p:nvCxnSpPr>
          <p:cNvPr id="11" name="Straight Connector 10"/>
          <p:cNvCxnSpPr/>
          <p:nvPr/>
        </p:nvCxnSpPr>
        <p:spPr>
          <a:xfrm>
            <a:off x="9296400" y="6096000"/>
            <a:ext cx="8839200" cy="158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48800" y="1524000"/>
            <a:ext cx="8534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+mj-lt"/>
            </a:endParaRPr>
          </a:p>
          <a:p>
            <a:pPr algn="ctr"/>
            <a:endParaRPr lang="en-US" sz="4400" dirty="0" smtClean="0">
              <a:latin typeface="+mj-lt"/>
            </a:endParaRPr>
          </a:p>
          <a:p>
            <a:pPr algn="ctr"/>
            <a:endParaRPr lang="en-US" sz="4400" dirty="0" smtClean="0">
              <a:latin typeface="+mj-lt"/>
            </a:endParaRPr>
          </a:p>
          <a:p>
            <a:pPr algn="ctr"/>
            <a:r>
              <a:rPr lang="en-US" sz="4000" b="1" dirty="0" smtClean="0">
                <a:latin typeface="Cambria" pitchFamily="18" charset="0"/>
              </a:rPr>
              <a:t>Structural Depth Study</a:t>
            </a:r>
          </a:p>
          <a:p>
            <a:pPr algn="ctr"/>
            <a:r>
              <a:rPr lang="en-US" dirty="0" smtClean="0">
                <a:latin typeface="+mj-lt"/>
              </a:rPr>
              <a:t>	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 descr="Schematic Plan.jpeg"/>
          <p:cNvPicPr/>
          <p:nvPr/>
        </p:nvPicPr>
        <p:blipFill>
          <a:blip r:embed="rId3" cstate="print"/>
          <a:srcRect l="2241" t="16901" r="3202" b="16588"/>
          <a:stretch>
            <a:fillRect/>
          </a:stretch>
        </p:blipFill>
        <p:spPr>
          <a:xfrm rot="5400000">
            <a:off x="10972800" y="1295400"/>
            <a:ext cx="4952999" cy="5562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973800" y="1077754"/>
            <a:ext cx="7620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Framing Plan</a:t>
            </a: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Moment frames span E-W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Frames spaced at 26’ and 31’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Columns kept at existing locations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Columns added around the perimeter </a:t>
            </a:r>
          </a:p>
          <a:p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Design Loads</a:t>
            </a: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ASCE 7-05</a:t>
            </a:r>
          </a:p>
          <a:p>
            <a:r>
              <a:rPr lang="en-US" dirty="0" smtClean="0">
                <a:latin typeface="Cambria" pitchFamily="18" charset="0"/>
              </a:rPr>
              <a:t>	Live load values</a:t>
            </a:r>
          </a:p>
          <a:p>
            <a:r>
              <a:rPr lang="en-US" dirty="0" smtClean="0">
                <a:latin typeface="Cambria" pitchFamily="18" charset="0"/>
              </a:rPr>
              <a:t>	Superimposed load values</a:t>
            </a:r>
          </a:p>
          <a:p>
            <a:r>
              <a:rPr lang="en-US" dirty="0" smtClean="0">
                <a:latin typeface="Cambria" pitchFamily="18" charset="0"/>
              </a:rPr>
              <a:t>	Snow loads</a:t>
            </a:r>
          </a:p>
          <a:p>
            <a:r>
              <a:rPr lang="en-US" dirty="0" smtClean="0">
                <a:latin typeface="Cambria" pitchFamily="18" charset="0"/>
              </a:rPr>
              <a:t>Controlling Load Combination:	1.2D + 1.6L + 0.5Lr</a:t>
            </a:r>
          </a:p>
        </p:txBody>
      </p:sp>
      <p:sp>
        <p:nvSpPr>
          <p:cNvPr id="17" name="Up Arrow 16"/>
          <p:cNvSpPr/>
          <p:nvPr/>
        </p:nvSpPr>
        <p:spPr>
          <a:xfrm flipH="1">
            <a:off x="16687800" y="1600200"/>
            <a:ext cx="76200" cy="6858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764000" y="1447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N</a:t>
            </a:r>
            <a:endParaRPr lang="en-US" sz="28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82200" y="1524000"/>
            <a:ext cx="762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Hollow Core Plank Design</a:t>
            </a: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Live Load = 80 </a:t>
            </a:r>
            <a:r>
              <a:rPr lang="en-US" dirty="0" err="1" smtClean="0">
                <a:latin typeface="Cambria" pitchFamily="18" charset="0"/>
              </a:rPr>
              <a:t>psf</a:t>
            </a:r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Dead Load = 10 </a:t>
            </a:r>
            <a:r>
              <a:rPr lang="en-US" dirty="0" err="1" smtClean="0">
                <a:latin typeface="Cambria" pitchFamily="18" charset="0"/>
              </a:rPr>
              <a:t>psf</a:t>
            </a:r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SDL = 25 </a:t>
            </a:r>
            <a:r>
              <a:rPr lang="en-US" dirty="0" err="1" smtClean="0">
                <a:latin typeface="Cambria" pitchFamily="18" charset="0"/>
              </a:rPr>
              <a:t>psf</a:t>
            </a:r>
            <a:endParaRPr lang="en-US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Results using PCI Design Handbook: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78 –S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7 strands at 8/16” dia.</a:t>
            </a:r>
          </a:p>
        </p:txBody>
      </p:sp>
      <p:pic>
        <p:nvPicPr>
          <p:cNvPr id="16" name="Picture 15" descr="PCI_pg_72.jpeg"/>
          <p:cNvPicPr/>
          <p:nvPr/>
        </p:nvPicPr>
        <p:blipFill>
          <a:blip r:embed="rId3" cstate="print"/>
          <a:srcRect l="33117" t="11918" r="33766" b="78624"/>
          <a:stretch>
            <a:fillRect/>
          </a:stretch>
        </p:blipFill>
        <p:spPr>
          <a:xfrm>
            <a:off x="11201400" y="4724400"/>
            <a:ext cx="5105400" cy="18288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4325600" y="2168604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Max Span = 31’-8”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Normal weight concrete</a:t>
            </a:r>
            <a:endParaRPr lang="en-US" b="1" dirty="0" smtClean="0">
              <a:latin typeface="Cambria" pitchFamily="1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82200" y="1252002"/>
            <a:ext cx="7620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Beam/Girder Design Criteria</a:t>
            </a: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r>
              <a:rPr lang="en-US" sz="2000" i="1" dirty="0" smtClean="0">
                <a:latin typeface="Cambria" pitchFamily="18" charset="0"/>
              </a:rPr>
              <a:t>Strength Design Criteria: ASCE 7-05 LRFD Load Combinations</a:t>
            </a:r>
            <a:endParaRPr lang="en-US" sz="2000" dirty="0" smtClean="0">
              <a:latin typeface="Cambria" pitchFamily="18" charset="0"/>
            </a:endParaRPr>
          </a:p>
          <a:p>
            <a:pPr lvl="0"/>
            <a:r>
              <a:rPr lang="en-US" sz="2000" dirty="0" smtClean="0">
                <a:latin typeface="Cambria" pitchFamily="18" charset="0"/>
              </a:rPr>
              <a:t>1.4D</a:t>
            </a:r>
          </a:p>
          <a:p>
            <a:pPr lvl="0"/>
            <a:r>
              <a:rPr lang="en-US" sz="2000" dirty="0" smtClean="0">
                <a:latin typeface="Cambria" pitchFamily="18" charset="0"/>
              </a:rPr>
              <a:t>1.2D + 1.6L + 0.5(</a:t>
            </a:r>
            <a:r>
              <a:rPr lang="en-US" sz="2000" dirty="0" err="1" smtClean="0">
                <a:latin typeface="Cambria" pitchFamily="18" charset="0"/>
              </a:rPr>
              <a:t>L</a:t>
            </a:r>
            <a:r>
              <a:rPr lang="en-US" sz="2000" baseline="-25000" dirty="0" err="1" smtClean="0">
                <a:latin typeface="Cambria" pitchFamily="18" charset="0"/>
              </a:rPr>
              <a:t>r</a:t>
            </a:r>
            <a:r>
              <a:rPr lang="en-US" sz="2000" dirty="0" smtClean="0">
                <a:latin typeface="Cambria" pitchFamily="18" charset="0"/>
              </a:rPr>
              <a:t> or S)</a:t>
            </a:r>
          </a:p>
          <a:p>
            <a:pPr lvl="0"/>
            <a:r>
              <a:rPr lang="en-US" sz="2000" dirty="0" smtClean="0">
                <a:latin typeface="Cambria" pitchFamily="18" charset="0"/>
              </a:rPr>
              <a:t>1.2D + 1.6L</a:t>
            </a:r>
            <a:r>
              <a:rPr lang="en-US" sz="2000" baseline="-25000" dirty="0" smtClean="0">
                <a:latin typeface="Cambria" pitchFamily="18" charset="0"/>
              </a:rPr>
              <a:t>r</a:t>
            </a:r>
            <a:r>
              <a:rPr lang="en-US" sz="2000" dirty="0" smtClean="0">
                <a:latin typeface="Cambria" pitchFamily="18" charset="0"/>
              </a:rPr>
              <a:t> + 0.5L</a:t>
            </a:r>
          </a:p>
          <a:p>
            <a:pPr lvl="0"/>
            <a:endParaRPr lang="en-US" sz="2000" dirty="0" smtClean="0">
              <a:latin typeface="Cambria" pitchFamily="18" charset="0"/>
            </a:endParaRPr>
          </a:p>
          <a:p>
            <a:r>
              <a:rPr lang="en-US" sz="2000" i="1" dirty="0" smtClean="0">
                <a:latin typeface="Cambria" pitchFamily="18" charset="0"/>
              </a:rPr>
              <a:t>Serviceability Criteria: Deflection</a:t>
            </a:r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	Non-Composite:</a:t>
            </a:r>
          </a:p>
          <a:p>
            <a:r>
              <a:rPr lang="en-US" sz="2000" dirty="0" smtClean="0">
                <a:latin typeface="Cambria" pitchFamily="18" charset="0"/>
              </a:rPr>
              <a:t>		Dead Load ………………………….l/360</a:t>
            </a:r>
          </a:p>
          <a:p>
            <a:r>
              <a:rPr lang="en-US" sz="2000" dirty="0" smtClean="0">
                <a:latin typeface="Cambria" pitchFamily="18" charset="0"/>
              </a:rPr>
              <a:t>		Live Load …………………………...l/360</a:t>
            </a:r>
          </a:p>
          <a:p>
            <a:r>
              <a:rPr lang="en-US" sz="2000" dirty="0" smtClean="0">
                <a:latin typeface="Cambria" pitchFamily="18" charset="0"/>
              </a:rPr>
              <a:t>		Total Load ………………………….l/240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r>
              <a:rPr lang="en-US" sz="2000" i="1" dirty="0" smtClean="0">
                <a:latin typeface="Cambria" pitchFamily="18" charset="0"/>
              </a:rPr>
              <a:t>Economy Criteria: Camber</a:t>
            </a:r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	do NOT camber:	Beams that are less than 25ft</a:t>
            </a:r>
          </a:p>
          <a:p>
            <a:r>
              <a:rPr lang="en-US" sz="2000" dirty="0" smtClean="0">
                <a:latin typeface="Cambria" pitchFamily="18" charset="0"/>
              </a:rPr>
              <a:t>			Beams that requires less that ¾” of camber</a:t>
            </a:r>
          </a:p>
          <a:p>
            <a:r>
              <a:rPr lang="en-US" sz="2000" dirty="0" smtClean="0">
                <a:latin typeface="Cambria" pitchFamily="18" charset="0"/>
              </a:rPr>
              <a:t>			</a:t>
            </a:r>
            <a:endParaRPr lang="en-US" b="1" dirty="0" smtClean="0">
              <a:latin typeface="Cambria" pitchFamily="18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82200" y="1524000"/>
            <a:ext cx="762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Beam/Girder Design </a:t>
            </a: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Optimal members were designed with </a:t>
            </a:r>
            <a:r>
              <a:rPr lang="en-US" dirty="0" err="1" smtClean="0">
                <a:latin typeface="Cambria" pitchFamily="18" charset="0"/>
              </a:rPr>
              <a:t>Staad</a:t>
            </a:r>
            <a:r>
              <a:rPr lang="en-US" dirty="0" smtClean="0">
                <a:latin typeface="Cambria" pitchFamily="18" charset="0"/>
              </a:rPr>
              <a:t> and checked by hand calculations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Example: Typical Girders</a:t>
            </a: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 l="16854" r="21027"/>
          <a:stretch>
            <a:fillRect/>
          </a:stretch>
        </p:blipFill>
        <p:spPr bwMode="auto">
          <a:xfrm>
            <a:off x="18440400" y="304800"/>
            <a:ext cx="25908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34600" y="3733800"/>
            <a:ext cx="7696200" cy="135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 descr="Final Beam Layout.jpeg"/>
          <p:cNvPicPr/>
          <p:nvPr/>
        </p:nvPicPr>
        <p:blipFill>
          <a:blip r:embed="rId5" cstate="print"/>
          <a:srcRect l="7791" t="6231" r="9605" b="38162"/>
          <a:stretch>
            <a:fillRect/>
          </a:stretch>
        </p:blipFill>
        <p:spPr>
          <a:xfrm>
            <a:off x="21107400" y="1371600"/>
            <a:ext cx="6076149" cy="52578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cxnSp>
        <p:nvCxnSpPr>
          <p:cNvPr id="23" name="Straight Connector 22"/>
          <p:cNvCxnSpPr/>
          <p:nvPr/>
        </p:nvCxnSpPr>
        <p:spPr>
          <a:xfrm rot="10800000">
            <a:off x="22479000" y="3505200"/>
            <a:ext cx="6096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2707600" y="6324600"/>
            <a:ext cx="1066800" cy="762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53600" y="1524000"/>
            <a:ext cx="7620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Column Design</a:t>
            </a: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Columns resist gravity loads only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Levels 1 - 5:  W14x176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Levels 6-10: W14x99</a:t>
            </a:r>
          </a:p>
          <a:p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Columns spliced at 5</a:t>
            </a:r>
            <a:r>
              <a:rPr lang="en-US" baseline="30000" dirty="0" smtClean="0">
                <a:latin typeface="Cambria" pitchFamily="18" charset="0"/>
              </a:rPr>
              <a:t>th</a:t>
            </a:r>
            <a:r>
              <a:rPr lang="en-US" dirty="0" smtClean="0">
                <a:latin typeface="Cambria" pitchFamily="18" charset="0"/>
              </a:rPr>
              <a:t> story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mbria" pitchFamily="18" charset="0"/>
            </a:endParaRPr>
          </a:p>
          <a:p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Optimal members were determined by </a:t>
            </a:r>
            <a:r>
              <a:rPr lang="en-US" dirty="0" err="1" smtClean="0">
                <a:latin typeface="Cambria" pitchFamily="18" charset="0"/>
              </a:rPr>
              <a:t>Staad</a:t>
            </a:r>
            <a:r>
              <a:rPr lang="en-US" dirty="0" smtClean="0">
                <a:latin typeface="Cambria" pitchFamily="18" charset="0"/>
              </a:rPr>
              <a:t> and checked with hand calculations</a:t>
            </a:r>
          </a:p>
        </p:txBody>
      </p:sp>
      <p:pic>
        <p:nvPicPr>
          <p:cNvPr id="14" name="Picture 13" descr="Final Column 5-10.jpeg"/>
          <p:cNvPicPr/>
          <p:nvPr/>
        </p:nvPicPr>
        <p:blipFill>
          <a:blip r:embed="rId3" cstate="print"/>
          <a:srcRect l="12273" t="12617" r="12365" b="22586"/>
          <a:stretch>
            <a:fillRect/>
          </a:stretch>
        </p:blipFill>
        <p:spPr>
          <a:xfrm rot="16200000">
            <a:off x="18745201" y="228599"/>
            <a:ext cx="3886200" cy="43434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7" name="Picture 16"/>
          <p:cNvPicPr/>
          <p:nvPr/>
        </p:nvPicPr>
        <p:blipFill>
          <a:blip r:embed="rId4" cstate="print"/>
          <a:srcRect l="16914" r="19542"/>
          <a:stretch>
            <a:fillRect/>
          </a:stretch>
        </p:blipFill>
        <p:spPr bwMode="auto">
          <a:xfrm>
            <a:off x="23018750" y="2667000"/>
            <a:ext cx="4184650" cy="3886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2200" y="4177892"/>
            <a:ext cx="7086600" cy="138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Oval 17"/>
          <p:cNvSpPr/>
          <p:nvPr/>
        </p:nvSpPr>
        <p:spPr>
          <a:xfrm>
            <a:off x="20269200" y="1828800"/>
            <a:ext cx="381000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flipH="1">
            <a:off x="23164800" y="533400"/>
            <a:ext cx="76200" cy="6858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241000" y="38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N</a:t>
            </a:r>
            <a:endParaRPr lang="en-US" sz="28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53600" y="1524000"/>
            <a:ext cx="7620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Connection Design</a:t>
            </a: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Moment Frame Connection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4 bolt </a:t>
            </a:r>
            <a:r>
              <a:rPr lang="en-US" dirty="0" err="1" smtClean="0">
                <a:latin typeface="Cambria" pitchFamily="18" charset="0"/>
              </a:rPr>
              <a:t>unstiffened</a:t>
            </a:r>
            <a:r>
              <a:rPr lang="en-US" dirty="0" smtClean="0">
                <a:latin typeface="Cambria" pitchFamily="18" charset="0"/>
              </a:rPr>
              <a:t> extended end plate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beam – column flange</a:t>
            </a:r>
          </a:p>
          <a:p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Seated Connection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all bolt </a:t>
            </a:r>
            <a:r>
              <a:rPr lang="en-US" dirty="0" err="1" smtClean="0">
                <a:latin typeface="Cambria" pitchFamily="18" charset="0"/>
              </a:rPr>
              <a:t>unstiffened</a:t>
            </a:r>
            <a:endParaRPr lang="en-US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beam – column web</a:t>
            </a:r>
          </a:p>
          <a:p>
            <a:pPr lvl="1"/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Column Splice Connection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bolted and welded</a:t>
            </a:r>
          </a:p>
          <a:p>
            <a:pPr lvl="1"/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Column base plate</a:t>
            </a:r>
          </a:p>
          <a:p>
            <a:endParaRPr lang="en-US" dirty="0" smtClean="0">
              <a:latin typeface="Cambria" pitchFamily="18" charset="0"/>
            </a:endParaRPr>
          </a:p>
        </p:txBody>
      </p:sp>
      <p:pic>
        <p:nvPicPr>
          <p:cNvPr id="16" name="Picture 15" descr="Final App A-10.jpeg"/>
          <p:cNvPicPr/>
          <p:nvPr/>
        </p:nvPicPr>
        <p:blipFill>
          <a:blip r:embed="rId3" cstate="print"/>
          <a:srcRect l="19721" t="26636" r="7898" b="44392"/>
          <a:stretch>
            <a:fillRect/>
          </a:stretch>
        </p:blipFill>
        <p:spPr>
          <a:xfrm>
            <a:off x="18592800" y="685800"/>
            <a:ext cx="4572000" cy="27432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9" name="Picture 18" descr="Final App A-16.jpeg"/>
          <p:cNvPicPr/>
          <p:nvPr/>
        </p:nvPicPr>
        <p:blipFill>
          <a:blip r:embed="rId4" cstate="print"/>
          <a:srcRect l="22519" t="9813" r="6190" b="63240"/>
          <a:stretch>
            <a:fillRect/>
          </a:stretch>
        </p:blipFill>
        <p:spPr>
          <a:xfrm>
            <a:off x="21793200" y="3638550"/>
            <a:ext cx="5332901" cy="276225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0" name="Picture 19" descr="Final App A-17.jpeg"/>
          <p:cNvPicPr/>
          <p:nvPr/>
        </p:nvPicPr>
        <p:blipFill>
          <a:blip r:embed="rId5" cstate="print"/>
          <a:srcRect l="32017" t="6698" r="43223" b="68536"/>
          <a:stretch>
            <a:fillRect/>
          </a:stretch>
        </p:blipFill>
        <p:spPr>
          <a:xfrm rot="10800000">
            <a:off x="24917400" y="619125"/>
            <a:ext cx="1600200" cy="212407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24688800" y="2819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Seated Connection</a:t>
            </a:r>
          </a:p>
          <a:p>
            <a:pPr algn="ctr"/>
            <a:r>
              <a:rPr lang="en-US" sz="1600" dirty="0" smtClean="0">
                <a:latin typeface="Cambria" pitchFamily="18" charset="0"/>
              </a:rPr>
              <a:t>L 4x4x1/4 w/ 7/8” bolts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31000" y="35814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Moment Connection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17200" y="64770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Column Splice Connection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53600" y="1524000"/>
            <a:ext cx="7620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Impact on Lateral Loads</a:t>
            </a: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Seismic Loads control both directions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31% decrease </a:t>
            </a:r>
          </a:p>
          <a:p>
            <a:endParaRPr lang="en-US" dirty="0" smtClean="0">
              <a:latin typeface="Cambria" pitchFamily="18" charset="0"/>
            </a:endParaRP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5600" y="3200400"/>
            <a:ext cx="6400800" cy="189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9677400" y="5411450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Controlling Load Combination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0.9D + 1.0E </a:t>
            </a:r>
          </a:p>
          <a:p>
            <a:endParaRPr lang="en-US" dirty="0" smtClean="0"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782800" y="3886200"/>
            <a:ext cx="2209800" cy="12954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4412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53600" y="1524000"/>
            <a:ext cx="7620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Shear Wall Design</a:t>
            </a: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Shear wall layout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Preliminary shear wall thickness = 10”</a:t>
            </a:r>
          </a:p>
        </p:txBody>
      </p:sp>
      <p:pic>
        <p:nvPicPr>
          <p:cNvPr id="16" name="Picture 15" descr="Final Shear Wall No..jpeg"/>
          <p:cNvPicPr/>
          <p:nvPr/>
        </p:nvPicPr>
        <p:blipFill>
          <a:blip r:embed="rId3" cstate="print"/>
          <a:srcRect l="10993" t="18069" r="15989" b="23520"/>
          <a:stretch>
            <a:fillRect/>
          </a:stretch>
        </p:blipFill>
        <p:spPr>
          <a:xfrm rot="16200000">
            <a:off x="20238295" y="1250104"/>
            <a:ext cx="4710009" cy="5105401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3800" y="3886200"/>
            <a:ext cx="506695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904875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630400" y="5638800"/>
            <a:ext cx="990600" cy="3048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flipH="1">
            <a:off x="25527000" y="1219200"/>
            <a:ext cx="76200" cy="6858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N</a:t>
            </a:r>
            <a:endParaRPr lang="en-US" sz="28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53600" y="1524000"/>
            <a:ext cx="762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Shear Wall Design</a:t>
            </a: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Reinforcing: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axial + flexural strength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No horizontal shear reinforcement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Vertical: #5 bars @ 8”, 16” &amp; 32” O.C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Interaction Diagram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904875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 descr="Final Shear Wall Design.jpeg"/>
          <p:cNvPicPr/>
          <p:nvPr/>
        </p:nvPicPr>
        <p:blipFill>
          <a:blip r:embed="rId3" cstate="print"/>
          <a:srcRect l="47705" t="38629" r="8965" b="12773"/>
          <a:stretch>
            <a:fillRect/>
          </a:stretch>
        </p:blipFill>
        <p:spPr>
          <a:xfrm rot="16200000">
            <a:off x="20574952" y="75248"/>
            <a:ext cx="4570095" cy="7162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3774400" y="3581400"/>
            <a:ext cx="2819400" cy="25146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nteraction Diagram.jpeg"/>
          <p:cNvPicPr/>
          <p:nvPr/>
        </p:nvPicPr>
        <p:blipFill>
          <a:blip r:embed="rId4" cstate="print"/>
          <a:srcRect l="12026" t="15000" r="16526" b="6818"/>
          <a:stretch>
            <a:fillRect/>
          </a:stretch>
        </p:blipFill>
        <p:spPr>
          <a:xfrm>
            <a:off x="12954000" y="4008239"/>
            <a:ext cx="4286250" cy="25449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48800" y="1524000"/>
            <a:ext cx="8534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+mj-lt"/>
            </a:endParaRPr>
          </a:p>
          <a:p>
            <a:pPr algn="ctr"/>
            <a:endParaRPr lang="en-US" sz="4400" dirty="0" smtClean="0">
              <a:latin typeface="+mj-lt"/>
            </a:endParaRPr>
          </a:p>
          <a:p>
            <a:pPr algn="ctr"/>
            <a:endParaRPr lang="en-US" sz="4400" dirty="0" smtClean="0">
              <a:latin typeface="+mj-lt"/>
            </a:endParaRPr>
          </a:p>
          <a:p>
            <a:pPr algn="ctr"/>
            <a:r>
              <a:rPr lang="en-US" sz="4000" b="1" dirty="0" smtClean="0">
                <a:latin typeface="Cambria" pitchFamily="18" charset="0"/>
              </a:rPr>
              <a:t>Presentation Outline</a:t>
            </a:r>
          </a:p>
          <a:p>
            <a:pPr algn="ctr"/>
            <a:r>
              <a:rPr lang="en-US" dirty="0" smtClean="0">
                <a:latin typeface="+mj-lt"/>
              </a:rPr>
              <a:t>	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1905000"/>
            <a:ext cx="7239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mbria" pitchFamily="18" charset="0"/>
              </a:rPr>
              <a:t> Existing Building Information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mbria" pitchFamily="18" charset="0"/>
              </a:rPr>
              <a:t> Project Goals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mbria" pitchFamily="18" charset="0"/>
              </a:rPr>
              <a:t> Structural Depth Study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Gravity System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Lateral Resisting System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Foundation Impact</a:t>
            </a:r>
            <a:r>
              <a:rPr lang="en-US" dirty="0" smtClean="0">
                <a:latin typeface="+mj-lt"/>
              </a:rPr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97600" y="2133600"/>
            <a:ext cx="8001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mbria" pitchFamily="18" charset="0"/>
              </a:rPr>
              <a:t> Façade Breadth Study 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mbria" pitchFamily="18" charset="0"/>
              </a:rPr>
              <a:t>Construction Management  Breadth Study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mbria" pitchFamily="18" charset="0"/>
              </a:rPr>
              <a:t> Conclusions and Recommendations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mbria" pitchFamily="18" charset="0"/>
              </a:rPr>
              <a:t> Acknowledgements</a:t>
            </a:r>
          </a:p>
          <a:p>
            <a:r>
              <a:rPr lang="en-US" dirty="0" smtClean="0">
                <a:latin typeface="+mj-lt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53600" y="1524000"/>
            <a:ext cx="7620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Optimization Study</a:t>
            </a: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Modified shear walls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Thicker walls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Additional reinforcement</a:t>
            </a: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ETABS Model</a:t>
            </a:r>
          </a:p>
          <a:p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Assumptions: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Shear wall take full lateral loads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Floors modeled as rigid diaphragms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Lateral loads distributed based on relative stiffness of each wall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Gravity loads as additional area mass to the diaphragms  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904875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 descr="NewLateralSystem.jpg"/>
          <p:cNvPicPr/>
          <p:nvPr/>
        </p:nvPicPr>
        <p:blipFill>
          <a:blip r:embed="rId3" cstate="print"/>
          <a:srcRect l="26589" r="27493"/>
          <a:stretch>
            <a:fillRect/>
          </a:stretch>
        </p:blipFill>
        <p:spPr>
          <a:xfrm>
            <a:off x="23241000" y="2590800"/>
            <a:ext cx="3733800" cy="39624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Shear layout.jpeg"/>
          <p:cNvPicPr/>
          <p:nvPr/>
        </p:nvPicPr>
        <p:blipFill>
          <a:blip r:embed="rId4" cstate="print"/>
          <a:srcRect t="10642" r="5123" b="11424"/>
          <a:stretch>
            <a:fillRect/>
          </a:stretch>
        </p:blipFill>
        <p:spPr>
          <a:xfrm rot="5400000">
            <a:off x="18897599" y="228602"/>
            <a:ext cx="3505201" cy="39624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2" name="Oval 21"/>
          <p:cNvSpPr/>
          <p:nvPr/>
        </p:nvSpPr>
        <p:spPr>
          <a:xfrm>
            <a:off x="20269200" y="914400"/>
            <a:ext cx="914400" cy="152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269200" y="685800"/>
            <a:ext cx="228600" cy="220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2" idx="3"/>
          </p:cNvCxnSpPr>
          <p:nvPr/>
        </p:nvCxnSpPr>
        <p:spPr>
          <a:xfrm rot="5400000">
            <a:off x="18458097" y="1712586"/>
            <a:ext cx="2613118" cy="127691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5"/>
            <a:endCxn id="20" idx="3"/>
          </p:cNvCxnSpPr>
          <p:nvPr/>
        </p:nvCxnSpPr>
        <p:spPr>
          <a:xfrm rot="16200000" flipH="1">
            <a:off x="19279066" y="2815104"/>
            <a:ext cx="3960906" cy="41966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6-5-2.jpg"/>
          <p:cNvPicPr/>
          <p:nvPr/>
        </p:nvPicPr>
        <p:blipFill>
          <a:blip r:embed="rId5" cstate="print"/>
          <a:srcRect l="15821" t="19033" r="14030" b="3927"/>
          <a:stretch>
            <a:fillRect/>
          </a:stretch>
        </p:blipFill>
        <p:spPr>
          <a:xfrm>
            <a:off x="18821400" y="3581400"/>
            <a:ext cx="264795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1" name="Straight Connector 30"/>
          <p:cNvCxnSpPr>
            <a:stCxn id="25" idx="4"/>
            <a:endCxn id="21" idx="2"/>
          </p:cNvCxnSpPr>
          <p:nvPr/>
        </p:nvCxnSpPr>
        <p:spPr>
          <a:xfrm rot="5400000" flipH="1" flipV="1">
            <a:off x="21659849" y="1085850"/>
            <a:ext cx="533401" cy="3086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1" idx="0"/>
          </p:cNvCxnSpPr>
          <p:nvPr/>
        </p:nvCxnSpPr>
        <p:spPr>
          <a:xfrm flipV="1">
            <a:off x="20345400" y="228600"/>
            <a:ext cx="31242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9-10-11.jpg"/>
          <p:cNvPicPr/>
          <p:nvPr/>
        </p:nvPicPr>
        <p:blipFill>
          <a:blip r:embed="rId6" cstate="print"/>
          <a:srcRect l="18963" t="20328" r="17504" b="5574"/>
          <a:stretch>
            <a:fillRect/>
          </a:stretch>
        </p:blipFill>
        <p:spPr>
          <a:xfrm>
            <a:off x="22479000" y="228600"/>
            <a:ext cx="1981200" cy="213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53600" y="1524000"/>
            <a:ext cx="7620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Optimization Study</a:t>
            </a: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Shift in center of rigidities</a:t>
            </a:r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Increased stiffness to each shear wall 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Decreased in Overall Building Torsion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904875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Picture 22" descr="NewLateralCOR.jpg"/>
          <p:cNvPicPr/>
          <p:nvPr/>
        </p:nvPicPr>
        <p:blipFill>
          <a:blip r:embed="rId3" cstate="print"/>
          <a:srcRect l="30861" t="13913" r="23865"/>
          <a:stretch>
            <a:fillRect/>
          </a:stretch>
        </p:blipFill>
        <p:spPr>
          <a:xfrm>
            <a:off x="18973800" y="990600"/>
            <a:ext cx="4267200" cy="3810000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 descr="rigidities_-1.jpg"/>
          <p:cNvPicPr/>
          <p:nvPr/>
        </p:nvPicPr>
        <p:blipFill>
          <a:blip r:embed="rId4" cstate="print"/>
          <a:srcRect l="13677" t="15986" r="2431" b="4098"/>
          <a:stretch>
            <a:fillRect/>
          </a:stretch>
        </p:blipFill>
        <p:spPr>
          <a:xfrm>
            <a:off x="23545800" y="3657599"/>
            <a:ext cx="3581400" cy="2971801"/>
          </a:xfrm>
          <a:prstGeom prst="rect">
            <a:avLst/>
          </a:prstGeom>
        </p:spPr>
      </p:pic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72800" y="4343400"/>
            <a:ext cx="592815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53600" y="1524000"/>
            <a:ext cx="7620000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Optimization Study</a:t>
            </a: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Lateral Drifts</a:t>
            </a:r>
          </a:p>
          <a:p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ASCE 7-05 calculated drifts</a:t>
            </a:r>
          </a:p>
          <a:p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Drift Limitations: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Wind - H/400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Seismic  - 0.015h</a:t>
            </a:r>
            <a:r>
              <a:rPr lang="en-US" baseline="-25000" dirty="0" smtClean="0">
                <a:latin typeface="Cambria" pitchFamily="18" charset="0"/>
              </a:rPr>
              <a:t>sx</a:t>
            </a:r>
          </a:p>
          <a:p>
            <a:pPr lvl="1"/>
            <a:endParaRPr lang="en-US" baseline="-250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Lateral drifts due to seismic loads governed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Max. drift in N-S direction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904875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20709" y="1371600"/>
            <a:ext cx="7525491" cy="453612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53600" y="1524000"/>
            <a:ext cx="762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Impact on Foundation</a:t>
            </a:r>
          </a:p>
          <a:p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Modified lateral resisting system</a:t>
            </a:r>
          </a:p>
          <a:p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New material for altered gravity load system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Decrease in overall building weight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Greater resistance to overturning</a:t>
            </a:r>
          </a:p>
          <a:p>
            <a:endParaRPr lang="en-US" dirty="0" smtClean="0">
              <a:latin typeface="Cambria" pitchFamily="18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904875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1800" y="4267200"/>
            <a:ext cx="58924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53600" y="1524000"/>
            <a:ext cx="7620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Impact on Foundation</a:t>
            </a:r>
          </a:p>
          <a:p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Auger cast Piles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16” diameter</a:t>
            </a:r>
          </a:p>
          <a:p>
            <a:endParaRPr lang="en-US" dirty="0" smtClean="0">
              <a:latin typeface="Cambria" pitchFamily="18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904875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 descr="Column No..jpeg"/>
          <p:cNvPicPr/>
          <p:nvPr/>
        </p:nvPicPr>
        <p:blipFill>
          <a:blip r:embed="rId3" cstate="print"/>
          <a:srcRect l="13127" t="13552" r="12563" b="24143"/>
          <a:stretch>
            <a:fillRect/>
          </a:stretch>
        </p:blipFill>
        <p:spPr>
          <a:xfrm rot="16200000">
            <a:off x="18783300" y="1181100"/>
            <a:ext cx="4114799" cy="43434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/>
          <p:nvPr/>
        </p:nvPicPr>
        <p:blipFill>
          <a:blip r:embed="rId4" cstate="print"/>
          <a:srcRect l="11597" t="11826" r="2914" b="13673"/>
          <a:stretch>
            <a:fillRect/>
          </a:stretch>
        </p:blipFill>
        <p:spPr bwMode="auto">
          <a:xfrm>
            <a:off x="13639800" y="3276600"/>
            <a:ext cx="4114800" cy="3200400"/>
          </a:xfrm>
          <a:prstGeom prst="rect">
            <a:avLst/>
          </a:prstGeom>
          <a:ln w="38100" cap="sq">
            <a:solidFill>
              <a:srgbClr val="CCAF0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5" cstate="print"/>
          <a:srcRect l="27845" r="29041" b="15671"/>
          <a:stretch>
            <a:fillRect/>
          </a:stretch>
        </p:blipFill>
        <p:spPr bwMode="auto">
          <a:xfrm>
            <a:off x="9448800" y="3276600"/>
            <a:ext cx="3657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41000" y="685800"/>
            <a:ext cx="3909300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53600" y="1371600"/>
            <a:ext cx="7620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Conclusions</a:t>
            </a:r>
          </a:p>
          <a:p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Gravity System Redesign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Strength						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Serviceability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Reduction load bearing walls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Reduced building weight</a:t>
            </a:r>
          </a:p>
          <a:p>
            <a:pPr lvl="1"/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Modified Lateral Resisting System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Reduced overall building torsion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Within drift limits</a:t>
            </a:r>
          </a:p>
          <a:p>
            <a:pPr lvl="1"/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Foundation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Overturning resistance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Reduced number of piles</a:t>
            </a:r>
          </a:p>
          <a:p>
            <a:endParaRPr lang="en-US" dirty="0" smtClean="0">
              <a:latin typeface="Cambria" pitchFamily="18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904875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0" y="2418080"/>
            <a:ext cx="304800" cy="3251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0" y="3103880"/>
            <a:ext cx="304800" cy="3251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0" y="3408680"/>
            <a:ext cx="304800" cy="3251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0" y="6096000"/>
            <a:ext cx="304800" cy="3251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0" y="5770880"/>
            <a:ext cx="304800" cy="3251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0" y="2799080"/>
            <a:ext cx="304800" cy="3251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0" y="4419600"/>
            <a:ext cx="304800" cy="3251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0" y="4800600"/>
            <a:ext cx="304800" cy="3251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48800" y="1524000"/>
            <a:ext cx="8534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+mj-lt"/>
            </a:endParaRPr>
          </a:p>
          <a:p>
            <a:pPr algn="ctr"/>
            <a:endParaRPr lang="en-US" sz="4400" dirty="0" smtClean="0">
              <a:latin typeface="+mj-lt"/>
            </a:endParaRPr>
          </a:p>
          <a:p>
            <a:pPr algn="ctr"/>
            <a:endParaRPr lang="en-US" sz="4400" dirty="0" smtClean="0">
              <a:latin typeface="+mj-lt"/>
            </a:endParaRPr>
          </a:p>
          <a:p>
            <a:pPr algn="ctr"/>
            <a:r>
              <a:rPr lang="en-US" sz="4000" b="1" dirty="0" smtClean="0">
                <a:latin typeface="Cambria" pitchFamily="18" charset="0"/>
              </a:rPr>
              <a:t>Façade Breadth Study</a:t>
            </a:r>
          </a:p>
          <a:p>
            <a:pPr algn="ctr"/>
            <a:r>
              <a:rPr lang="en-US" dirty="0" smtClean="0">
                <a:latin typeface="+mj-lt"/>
              </a:rPr>
              <a:t>	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48800" y="15240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Façade Breadth Study</a:t>
            </a:r>
          </a:p>
          <a:p>
            <a:pPr algn="ctr"/>
            <a:r>
              <a:rPr lang="en-US" dirty="0" smtClean="0">
                <a:latin typeface="+mj-lt"/>
              </a:rPr>
              <a:t>	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  <p:pic>
        <p:nvPicPr>
          <p:cNvPr id="15" name="Pictur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21600" y="1447800"/>
            <a:ext cx="377126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C:\Users\carley\AppData\Local\Microsoft\Windows\Temporary Internet Files\Low\Content.IE5\P8C0L1F9\Curtain_Wall_Facade[1].jpeg"/>
          <p:cNvPicPr/>
          <p:nvPr/>
        </p:nvPicPr>
        <p:blipFill>
          <a:blip r:embed="rId4" cstate="print"/>
          <a:srcRect r="13325"/>
          <a:stretch>
            <a:fillRect/>
          </a:stretch>
        </p:blipFill>
        <p:spPr bwMode="auto">
          <a:xfrm>
            <a:off x="10210800" y="2209800"/>
            <a:ext cx="28956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16" descr="C:\Users\carley\AppData\Local\Microsoft\Windows\Temporary Internet Files\Low\Content.IE5\6HRZ8LUN\Brick_Veneer_Facade[1].jpeg"/>
          <p:cNvPicPr/>
          <p:nvPr/>
        </p:nvPicPr>
        <p:blipFill>
          <a:blip r:embed="rId5" cstate="print"/>
          <a:srcRect r="12837"/>
          <a:stretch>
            <a:fillRect/>
          </a:stretch>
        </p:blipFill>
        <p:spPr bwMode="auto">
          <a:xfrm>
            <a:off x="14173200" y="2209800"/>
            <a:ext cx="2819400" cy="4154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48800" y="15240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Thermal Gradients</a:t>
            </a:r>
          </a:p>
          <a:p>
            <a:pPr algn="ctr"/>
            <a:r>
              <a:rPr lang="en-US" dirty="0" smtClean="0">
                <a:latin typeface="+mj-lt"/>
              </a:rPr>
              <a:t>	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 r="50000" b="11728"/>
          <a:stretch>
            <a:fillRect/>
          </a:stretch>
        </p:blipFill>
        <p:spPr bwMode="auto">
          <a:xfrm>
            <a:off x="9753600" y="2667865"/>
            <a:ext cx="3884612" cy="289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Final App F-4.jpeg"/>
          <p:cNvPicPr/>
          <p:nvPr/>
        </p:nvPicPr>
        <p:blipFill>
          <a:blip r:embed="rId4" cstate="print"/>
          <a:srcRect l="27641" t="57165" r="31224" b="5763"/>
          <a:stretch>
            <a:fillRect/>
          </a:stretch>
        </p:blipFill>
        <p:spPr>
          <a:xfrm>
            <a:off x="14478000" y="2438400"/>
            <a:ext cx="2819400" cy="340042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5" cstate="print"/>
          <a:srcRect r="50000" b="8008"/>
          <a:stretch>
            <a:fillRect/>
          </a:stretch>
        </p:blipFill>
        <p:spPr bwMode="auto">
          <a:xfrm>
            <a:off x="18973800" y="2362200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Final App F-6.jpeg"/>
          <p:cNvPicPr/>
          <p:nvPr/>
        </p:nvPicPr>
        <p:blipFill>
          <a:blip r:embed="rId6" cstate="print"/>
          <a:srcRect l="29562" t="9346" r="24829" b="54673"/>
          <a:stretch>
            <a:fillRect/>
          </a:stretch>
        </p:blipFill>
        <p:spPr>
          <a:xfrm>
            <a:off x="23088600" y="2247900"/>
            <a:ext cx="3352800" cy="35433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48800" y="15240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Cost Comparison</a:t>
            </a:r>
          </a:p>
          <a:p>
            <a:pPr algn="ctr"/>
            <a:r>
              <a:rPr lang="en-US" dirty="0" smtClean="0">
                <a:latin typeface="+mj-lt"/>
              </a:rPr>
              <a:t>	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2514600"/>
            <a:ext cx="8839200" cy="267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48800" y="1524000"/>
            <a:ext cx="8534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+mj-lt"/>
            </a:endParaRPr>
          </a:p>
          <a:p>
            <a:pPr algn="ctr"/>
            <a:endParaRPr lang="en-US" sz="4400" dirty="0" smtClean="0">
              <a:latin typeface="+mj-lt"/>
            </a:endParaRPr>
          </a:p>
          <a:p>
            <a:pPr algn="ctr"/>
            <a:endParaRPr lang="en-US" sz="4400" dirty="0" smtClean="0">
              <a:latin typeface="+mj-lt"/>
            </a:endParaRPr>
          </a:p>
          <a:p>
            <a:pPr algn="ctr"/>
            <a:r>
              <a:rPr lang="en-US" sz="4000" b="1" dirty="0" smtClean="0">
                <a:latin typeface="Cambria" pitchFamily="18" charset="0"/>
              </a:rPr>
              <a:t>Existing Building Information</a:t>
            </a:r>
          </a:p>
          <a:p>
            <a:pPr algn="ctr"/>
            <a:r>
              <a:rPr lang="en-US" dirty="0" smtClean="0">
                <a:latin typeface="+mj-lt"/>
              </a:rPr>
              <a:t>	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Building </a:t>
            </a: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 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48800" y="2191702"/>
            <a:ext cx="723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mbria" pitchFamily="18" charset="0"/>
              </a:rPr>
              <a:t> Research façade options on steel framing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mbria" pitchFamily="18" charset="0"/>
              </a:rPr>
              <a:t> Determined brick veneer is the most efficient facade thru heat transfer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mbria" pitchFamily="18" charset="0"/>
              </a:rPr>
              <a:t> Determined brick veneer is the cost efficient facade</a:t>
            </a:r>
            <a:r>
              <a:rPr lang="en-US" dirty="0" smtClean="0">
                <a:latin typeface="+mj-lt"/>
              </a:rPr>
              <a:t>	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72600" y="16764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Conclusions</a:t>
            </a:r>
            <a:r>
              <a:rPr lang="en-US" dirty="0" smtClean="0">
                <a:latin typeface="+mj-lt"/>
              </a:rPr>
              <a:t>	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1" y="3581400"/>
            <a:ext cx="357188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0" y="2667000"/>
            <a:ext cx="357188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0" y="4953000"/>
            <a:ext cx="357188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48800" y="1524000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+mj-lt"/>
            </a:endParaRPr>
          </a:p>
          <a:p>
            <a:pPr algn="ctr"/>
            <a:endParaRPr lang="en-US" sz="4400" dirty="0" smtClean="0">
              <a:latin typeface="+mj-lt"/>
            </a:endParaRPr>
          </a:p>
          <a:p>
            <a:pPr algn="ctr"/>
            <a:endParaRPr lang="en-US" sz="4400" dirty="0" smtClean="0">
              <a:latin typeface="+mj-lt"/>
            </a:endParaRPr>
          </a:p>
          <a:p>
            <a:pPr algn="ctr"/>
            <a:r>
              <a:rPr lang="en-US" sz="4000" b="1" dirty="0" smtClean="0">
                <a:latin typeface="Cambria" pitchFamily="18" charset="0"/>
              </a:rPr>
              <a:t>Construction Management Breadth Study</a:t>
            </a:r>
          </a:p>
          <a:p>
            <a:pPr algn="ctr"/>
            <a:r>
              <a:rPr lang="en-US" dirty="0" smtClean="0">
                <a:latin typeface="+mj-lt"/>
              </a:rPr>
              <a:t>	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48800" y="1295400"/>
            <a:ext cx="853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Construction Schedule </a:t>
            </a: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 Redesigned Structural System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Start Date: February 26, 2009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Finish Date: April 24, 2009</a:t>
            </a:r>
          </a:p>
          <a:p>
            <a:pPr lvl="1"/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Original Structural System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Start Date: February 26, 2009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Finish Date: August 13, 2009</a:t>
            </a:r>
          </a:p>
          <a:p>
            <a:pPr algn="ctr"/>
            <a:r>
              <a:rPr lang="en-US" dirty="0" smtClean="0">
                <a:latin typeface="+mj-lt"/>
              </a:rPr>
              <a:t>	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0800" y="4648200"/>
            <a:ext cx="7010400" cy="185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48800" y="1406604"/>
            <a:ext cx="8534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Cost Impact of Redesigned System</a:t>
            </a: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Costs unaccounted for: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Precast Plank floors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Foundation costs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Additional member connections</a:t>
            </a: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 algn="ctr"/>
            <a:r>
              <a:rPr lang="en-US" dirty="0" smtClean="0">
                <a:latin typeface="+mj-lt"/>
              </a:rPr>
              <a:t>	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25000" y="4057233"/>
            <a:ext cx="8534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Example Detailed Cost Breakdown: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Shear walls and reinforcement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Steel members, base plates, fireproofing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Crane</a:t>
            </a:r>
          </a:p>
          <a:p>
            <a:pPr algn="ctr"/>
            <a:r>
              <a:rPr lang="en-US" dirty="0" smtClean="0">
                <a:latin typeface="+mj-lt"/>
              </a:rPr>
              <a:t>	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0" y="1600199"/>
            <a:ext cx="8315669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48800" y="1406604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Cost Impact </a:t>
            </a: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 algn="ctr"/>
            <a:r>
              <a:rPr lang="en-US" dirty="0" smtClean="0">
                <a:latin typeface="+mj-lt"/>
              </a:rPr>
              <a:t>	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 l="12502" r="11753" b="9439"/>
          <a:stretch>
            <a:fillRect/>
          </a:stretch>
        </p:blipFill>
        <p:spPr bwMode="auto">
          <a:xfrm>
            <a:off x="9982200" y="2486024"/>
            <a:ext cx="7848600" cy="292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48800" y="1406604"/>
            <a:ext cx="8534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Conclusions</a:t>
            </a: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Steel erection tops out 30 days earlier than the new structural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Structural system construction tops out 99 days earlier than existing structural system </a:t>
            </a: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pPr algn="ctr"/>
            <a:r>
              <a:rPr lang="en-US" dirty="0" smtClean="0">
                <a:latin typeface="+mj-lt"/>
              </a:rPr>
              <a:t>	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8400" y="2133600"/>
            <a:ext cx="683378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48800" y="1524000"/>
            <a:ext cx="8534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+mj-lt"/>
            </a:endParaRPr>
          </a:p>
          <a:p>
            <a:pPr algn="ctr"/>
            <a:endParaRPr lang="en-US" sz="4400" dirty="0" smtClean="0">
              <a:latin typeface="+mj-lt"/>
            </a:endParaRPr>
          </a:p>
          <a:p>
            <a:pPr algn="ctr"/>
            <a:endParaRPr lang="en-US" sz="4400" dirty="0" smtClean="0">
              <a:latin typeface="+mj-lt"/>
            </a:endParaRPr>
          </a:p>
          <a:p>
            <a:pPr algn="ctr"/>
            <a:r>
              <a:rPr lang="en-US" sz="4000" b="1" dirty="0" smtClean="0">
                <a:latin typeface="Cambria" pitchFamily="18" charset="0"/>
              </a:rPr>
              <a:t>Conclusions &amp; Recommendations</a:t>
            </a:r>
          </a:p>
          <a:p>
            <a:pPr algn="ctr"/>
            <a:r>
              <a:rPr lang="en-US" dirty="0" smtClean="0">
                <a:latin typeface="+mj-lt"/>
              </a:rPr>
              <a:t>	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92800" y="381000"/>
            <a:ext cx="8534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Gravity System Redesign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Steel Moment Frames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Reasonable design for gravity loads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Meets strength and serviceability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Reduced overall building weight</a:t>
            </a: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Lateral Resisting System Redesign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Modified Shear wall design is optimal</a:t>
            </a:r>
          </a:p>
          <a:p>
            <a:pPr lvl="1"/>
            <a:endParaRPr lang="en-US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Foundation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No alteration needed</a:t>
            </a: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Façade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Brick veneer is most efficient</a:t>
            </a:r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Construction Management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Reduce schedule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Increase cost</a:t>
            </a:r>
            <a:r>
              <a:rPr lang="en-US" dirty="0" smtClean="0">
                <a:latin typeface="+mj-lt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48800" y="1524000"/>
            <a:ext cx="8534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+mj-lt"/>
            </a:endParaRPr>
          </a:p>
          <a:p>
            <a:pPr algn="ctr"/>
            <a:endParaRPr lang="en-US" sz="4400" dirty="0" smtClean="0">
              <a:latin typeface="+mj-lt"/>
            </a:endParaRPr>
          </a:p>
          <a:p>
            <a:pPr algn="ctr"/>
            <a:endParaRPr lang="en-US" sz="4400" dirty="0" smtClean="0">
              <a:latin typeface="+mj-lt"/>
            </a:endParaRPr>
          </a:p>
          <a:p>
            <a:pPr algn="ctr"/>
            <a:r>
              <a:rPr lang="en-US" sz="4000" b="1" dirty="0" smtClean="0">
                <a:latin typeface="Cambria" pitchFamily="18" charset="0"/>
              </a:rPr>
              <a:t>Acknowledgements</a:t>
            </a:r>
          </a:p>
          <a:p>
            <a:pPr algn="ctr"/>
            <a:r>
              <a:rPr lang="en-US" dirty="0" smtClean="0">
                <a:latin typeface="+mj-lt"/>
              </a:rPr>
              <a:t>	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Acknowledgements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54800" y="381536"/>
            <a:ext cx="7086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Atlantic Engineering Services:</a:t>
            </a:r>
            <a:endParaRPr lang="en-US" sz="20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Tim Jones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Robert Bertocchi</a:t>
            </a:r>
          </a:p>
          <a:p>
            <a:r>
              <a:rPr lang="en-US" sz="2000" dirty="0" smtClean="0">
                <a:latin typeface="Cambria" pitchFamily="18" charset="0"/>
              </a:rPr>
              <a:t> </a:t>
            </a:r>
          </a:p>
          <a:p>
            <a:r>
              <a:rPr lang="en-US" sz="2000" b="1" dirty="0" smtClean="0">
                <a:latin typeface="Cambria" pitchFamily="18" charset="0"/>
              </a:rPr>
              <a:t>Massaro Corporation:</a:t>
            </a:r>
            <a:endParaRPr lang="en-US" sz="20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Brian Miller</a:t>
            </a:r>
          </a:p>
          <a:p>
            <a:pPr lvl="1"/>
            <a:endParaRPr lang="en-US" sz="2000" dirty="0" smtClean="0">
              <a:latin typeface="Cambria" pitchFamily="18" charset="0"/>
            </a:endParaRPr>
          </a:p>
          <a:p>
            <a:r>
              <a:rPr lang="en-US" sz="2000" b="1" dirty="0" smtClean="0">
                <a:latin typeface="Cambria" pitchFamily="18" charset="0"/>
              </a:rPr>
              <a:t>G.M.McCrossin Contracting:</a:t>
            </a:r>
            <a:endParaRPr lang="en-US" sz="20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Shawn Steward</a:t>
            </a:r>
          </a:p>
          <a:p>
            <a:pPr lvl="1"/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 </a:t>
            </a:r>
            <a:r>
              <a:rPr lang="en-US" sz="2000" b="1" dirty="0" smtClean="0">
                <a:latin typeface="Cambria" pitchFamily="18" charset="0"/>
              </a:rPr>
              <a:t>SNC-Lavalin America:</a:t>
            </a:r>
            <a:endParaRPr lang="en-US" sz="20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Jeremy </a:t>
            </a:r>
            <a:r>
              <a:rPr lang="en-US" sz="2000" dirty="0" err="1" smtClean="0">
                <a:latin typeface="Cambria" pitchFamily="18" charset="0"/>
              </a:rPr>
              <a:t>Coulombe</a:t>
            </a:r>
            <a:endParaRPr lang="en-US" sz="2000" dirty="0" smtClean="0">
              <a:latin typeface="Cambria" pitchFamily="18" charset="0"/>
            </a:endParaRPr>
          </a:p>
          <a:p>
            <a:endParaRPr lang="en-US" sz="2000" dirty="0" smtClean="0">
              <a:latin typeface="Cambria" pitchFamily="18" charset="0"/>
            </a:endParaRPr>
          </a:p>
          <a:p>
            <a:r>
              <a:rPr lang="en-US" sz="2000" b="1" dirty="0" smtClean="0">
                <a:latin typeface="Cambria" pitchFamily="18" charset="0"/>
              </a:rPr>
              <a:t>The Pennsylvania State University:</a:t>
            </a:r>
            <a:endParaRPr lang="en-US" sz="2000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Dr. Ali Memari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Prof. M Kevin Parfitt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Prof. Robert Holland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The entire AE faculty and staff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My friends and family for all their continued support.</a:t>
            </a:r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48800" y="1524000"/>
            <a:ext cx="8534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+mj-lt"/>
            </a:endParaRPr>
          </a:p>
          <a:p>
            <a:pPr algn="ctr"/>
            <a:endParaRPr lang="en-US" sz="4400" dirty="0" smtClean="0">
              <a:latin typeface="+mj-lt"/>
            </a:endParaRPr>
          </a:p>
          <a:p>
            <a:pPr algn="ctr"/>
            <a:endParaRPr lang="en-US" sz="4400" dirty="0" smtClean="0">
              <a:latin typeface="+mj-lt"/>
            </a:endParaRPr>
          </a:p>
          <a:p>
            <a:pPr algn="ctr"/>
            <a:r>
              <a:rPr lang="en-US" sz="4000" b="1" dirty="0" smtClean="0">
                <a:latin typeface="Cambria" pitchFamily="18" charset="0"/>
              </a:rPr>
              <a:t>Questions &amp; Comments</a:t>
            </a:r>
          </a:p>
          <a:p>
            <a:pPr algn="ctr"/>
            <a:r>
              <a:rPr lang="en-US" dirty="0" smtClean="0">
                <a:latin typeface="+mj-lt"/>
              </a:rPr>
              <a:t>	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5344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53600" y="1678662"/>
            <a:ext cx="7848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+mj-lt"/>
            </a:endParaRPr>
          </a:p>
          <a:p>
            <a:r>
              <a:rPr lang="en-US" b="1" dirty="0" smtClean="0">
                <a:latin typeface="Cambria" pitchFamily="18" charset="0"/>
              </a:rPr>
              <a:t>Location: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Downtown Pittsburgh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228 Federal St, Pittsburgh, PA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Building Statistics: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Occupancy - Hotel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Size – 80,000 SF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Stories – 10 stories above grade + 1 story below grade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Project Cost: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$19 million</a:t>
            </a:r>
          </a:p>
          <a:p>
            <a:r>
              <a:rPr lang="en-US" dirty="0" smtClean="0">
                <a:latin typeface="+mj-lt"/>
              </a:rPr>
              <a:t>	</a:t>
            </a:r>
          </a:p>
        </p:txBody>
      </p:sp>
      <p:pic>
        <p:nvPicPr>
          <p:cNvPr id="15" name="Picture 14"/>
          <p:cNvPicPr/>
          <p:nvPr/>
        </p:nvPicPr>
        <p:blipFill>
          <a:blip r:embed="rId3" cstate="print"/>
          <a:srcRect t="7792" r="17778"/>
          <a:stretch>
            <a:fillRect/>
          </a:stretch>
        </p:blipFill>
        <p:spPr bwMode="auto">
          <a:xfrm>
            <a:off x="18973800" y="457200"/>
            <a:ext cx="6477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21793200" y="1905000"/>
            <a:ext cx="762000" cy="838200"/>
          </a:xfrm>
          <a:prstGeom prst="ellipse">
            <a:avLst/>
          </a:prstGeom>
          <a:solidFill>
            <a:srgbClr val="CCAF0A">
              <a:alpha val="14902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treet Elevation - West 01.jpg"/>
          <p:cNvPicPr>
            <a:picLocks noChangeAspect="1"/>
          </p:cNvPicPr>
          <p:nvPr/>
        </p:nvPicPr>
        <p:blipFill>
          <a:blip r:embed="rId4" cstate="print"/>
          <a:srcRect l="20038" t="16417" r="35172" b="6191"/>
          <a:stretch>
            <a:fillRect/>
          </a:stretch>
        </p:blipFill>
        <p:spPr>
          <a:xfrm>
            <a:off x="22936200" y="2913647"/>
            <a:ext cx="4015510" cy="348715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cxnSp>
        <p:nvCxnSpPr>
          <p:cNvPr id="19" name="Straight Connector 18"/>
          <p:cNvCxnSpPr>
            <a:stCxn id="16" idx="7"/>
            <a:endCxn id="17" idx="0"/>
          </p:cNvCxnSpPr>
          <p:nvPr/>
        </p:nvCxnSpPr>
        <p:spPr>
          <a:xfrm rot="16200000" flipH="1">
            <a:off x="23250833" y="1220526"/>
            <a:ext cx="885896" cy="250034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3"/>
            <a:endCxn id="17" idx="1"/>
          </p:cNvCxnSpPr>
          <p:nvPr/>
        </p:nvCxnSpPr>
        <p:spPr>
          <a:xfrm rot="16200000" flipH="1">
            <a:off x="21402109" y="3123132"/>
            <a:ext cx="2036775" cy="10314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Building </a:t>
            </a: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 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5344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829800" y="1754862"/>
            <a:ext cx="7620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Existing Structural System</a:t>
            </a: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Foundation:</a:t>
            </a:r>
          </a:p>
          <a:p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Auger Cast Piles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16” diameter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Topped by concrete </a:t>
            </a:r>
            <a:r>
              <a:rPr lang="en-US" dirty="0" err="1" smtClean="0">
                <a:latin typeface="Cambria" pitchFamily="18" charset="0"/>
              </a:rPr>
              <a:t>pilecaps</a:t>
            </a:r>
            <a:endParaRPr lang="en-US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Support 24”x24” reinforced concrete piers</a:t>
            </a:r>
          </a:p>
          <a:p>
            <a:pPr lvl="1"/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Grade Beams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36” to 48” depth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Run between </a:t>
            </a:r>
            <a:r>
              <a:rPr lang="en-US" dirty="0" err="1" smtClean="0">
                <a:latin typeface="Cambria" pitchFamily="18" charset="0"/>
              </a:rPr>
              <a:t>pilecaps</a:t>
            </a:r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+mj-lt"/>
              </a:rPr>
              <a:t>	</a:t>
            </a:r>
          </a:p>
        </p:txBody>
      </p:sp>
      <p:pic>
        <p:nvPicPr>
          <p:cNvPr id="23" name="Picture 22"/>
          <p:cNvPicPr/>
          <p:nvPr/>
        </p:nvPicPr>
        <p:blipFill>
          <a:blip r:embed="rId3" cstate="print"/>
          <a:srcRect b="9865"/>
          <a:stretch>
            <a:fillRect/>
          </a:stretch>
        </p:blipFill>
        <p:spPr bwMode="auto">
          <a:xfrm>
            <a:off x="23164800" y="533400"/>
            <a:ext cx="3467100" cy="3048000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/>
          <p:cNvPicPr/>
          <p:nvPr/>
        </p:nvPicPr>
        <p:blipFill>
          <a:blip r:embed="rId4" cstate="print"/>
          <a:srcRect l="11597" t="11826" r="2914" b="13673"/>
          <a:stretch>
            <a:fillRect/>
          </a:stretch>
        </p:blipFill>
        <p:spPr bwMode="auto">
          <a:xfrm>
            <a:off x="18821400" y="2743200"/>
            <a:ext cx="4724400" cy="3810000"/>
          </a:xfrm>
          <a:prstGeom prst="rect">
            <a:avLst/>
          </a:prstGeom>
          <a:ln w="38100" cap="sq">
            <a:solidFill>
              <a:srgbClr val="CCAF0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Building </a:t>
            </a: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 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5344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829800" y="1754862"/>
            <a:ext cx="7620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Existing Structural System</a:t>
            </a: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Gravity System:</a:t>
            </a:r>
          </a:p>
          <a:p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Cambria" pitchFamily="18" charset="0"/>
              </a:rPr>
              <a:t>Typically 8” precast concrete plank floor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Concrete masonry load bearing walls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Transfer Beams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Columns supporting lobby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Lateral Force Resisting System:</a:t>
            </a:r>
          </a:p>
          <a:p>
            <a:endParaRPr lang="en-US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Concrete masonry shear walls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10” thick walls around perimeter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8” thick  walls in core </a:t>
            </a:r>
            <a:r>
              <a:rPr lang="en-US" dirty="0" smtClean="0">
                <a:latin typeface="+mj-lt"/>
              </a:rPr>
              <a:t>	</a:t>
            </a:r>
          </a:p>
        </p:txBody>
      </p:sp>
      <p:pic>
        <p:nvPicPr>
          <p:cNvPr id="15" name="Picture 14" descr="Shear_Walls N-S.jpg"/>
          <p:cNvPicPr/>
          <p:nvPr/>
        </p:nvPicPr>
        <p:blipFill>
          <a:blip r:embed="rId3" cstate="print"/>
          <a:srcRect l="5231" r="4990"/>
          <a:stretch>
            <a:fillRect/>
          </a:stretch>
        </p:blipFill>
        <p:spPr>
          <a:xfrm>
            <a:off x="23545800" y="2362200"/>
            <a:ext cx="3581400" cy="41910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45200" y="1371600"/>
            <a:ext cx="457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>
            <a:off x="18821400" y="2590800"/>
            <a:ext cx="14478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869400" y="3810000"/>
            <a:ext cx="10668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869400" y="2590800"/>
            <a:ext cx="10668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821400" y="3810000"/>
            <a:ext cx="14478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Building </a:t>
            </a: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 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48800" y="1524000"/>
            <a:ext cx="8534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+mj-lt"/>
            </a:endParaRPr>
          </a:p>
          <a:p>
            <a:pPr algn="ctr"/>
            <a:endParaRPr lang="en-US" sz="4400" dirty="0" smtClean="0">
              <a:latin typeface="+mj-lt"/>
            </a:endParaRPr>
          </a:p>
          <a:p>
            <a:pPr algn="ctr"/>
            <a:endParaRPr lang="en-US" sz="4400" dirty="0" smtClean="0">
              <a:latin typeface="+mj-lt"/>
            </a:endParaRPr>
          </a:p>
          <a:p>
            <a:pPr algn="ctr"/>
            <a:r>
              <a:rPr lang="en-US" sz="4000" b="1" dirty="0" smtClean="0">
                <a:latin typeface="Cambria" pitchFamily="18" charset="0"/>
              </a:rPr>
              <a:t>Project Goals</a:t>
            </a:r>
          </a:p>
          <a:p>
            <a:pPr algn="ctr"/>
            <a:r>
              <a:rPr lang="en-US" dirty="0" smtClean="0">
                <a:latin typeface="+mj-lt"/>
              </a:rPr>
              <a:t>	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</a:t>
            </a:r>
            <a:r>
              <a:rPr lang="en-US" sz="3200" dirty="0" smtClean="0">
                <a:latin typeface="+mn-lt"/>
              </a:rPr>
              <a:t> 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829800" y="1828800"/>
            <a:ext cx="762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Problem Statement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Building Weight</a:t>
            </a:r>
            <a:endParaRPr lang="en-US" b="1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Cambria" pitchFamily="18" charset="0"/>
              </a:rPr>
              <a:t>Poor Soil Site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Load bearing walls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High base shear value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29800" y="4419600"/>
            <a:ext cx="7620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Problem Solution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Design lighter structural system</a:t>
            </a:r>
            <a:endParaRPr lang="en-US" b="1" dirty="0" smtClean="0">
              <a:latin typeface="Cambria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Cambria" pitchFamily="18" charset="0"/>
              </a:rPr>
              <a:t>Steel Moment Frames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Core CMU shear walls</a:t>
            </a:r>
          </a:p>
        </p:txBody>
      </p:sp>
      <p:pic>
        <p:nvPicPr>
          <p:cNvPr id="39938" name="Picture 2" descr="http://www.masonrysystems.org/images/masonry-basics/concrete-b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69600" y="682952"/>
            <a:ext cx="3370285" cy="22888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39942" name="Picture 6" descr="http://www.structuremag.org/images/0507-f1-1.jpg"/>
          <p:cNvPicPr>
            <a:picLocks noChangeAspect="1" noChangeArrowheads="1"/>
          </p:cNvPicPr>
          <p:nvPr/>
        </p:nvPicPr>
        <p:blipFill>
          <a:blip r:embed="rId4" cstate="print"/>
          <a:srcRect t="32850" r="67901" b="11111"/>
          <a:stretch>
            <a:fillRect/>
          </a:stretch>
        </p:blipFill>
        <p:spPr bwMode="auto">
          <a:xfrm>
            <a:off x="18592800" y="609600"/>
            <a:ext cx="2590800" cy="288973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7" name="Picture 2" descr="http://www.suncor.net/images/main_middle_r1_c2.jpg"/>
          <p:cNvPicPr>
            <a:picLocks noChangeAspect="1" noChangeArrowheads="1"/>
          </p:cNvPicPr>
          <p:nvPr/>
        </p:nvPicPr>
        <p:blipFill>
          <a:blip r:embed="rId5" cstate="print"/>
          <a:srcRect l="7686" t="13648" r="5845" b="12266"/>
          <a:stretch>
            <a:fillRect/>
          </a:stretch>
        </p:blipFill>
        <p:spPr bwMode="auto">
          <a:xfrm>
            <a:off x="20574000" y="2819400"/>
            <a:ext cx="4267200" cy="3603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5715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859000" y="3429000"/>
            <a:ext cx="685800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8800" y="228601"/>
            <a:ext cx="8534400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Fairfield Inn and Suites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Pittsburgh,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Amanda Smith		                                                                          Structural Option</a:t>
            </a:r>
          </a:p>
          <a:p>
            <a:r>
              <a:rPr lang="en-US" sz="1800" b="1" dirty="0" smtClean="0">
                <a:latin typeface="Cambria" pitchFamily="18" charset="0"/>
              </a:rPr>
              <a:t>AE Senior Thesis 2010		                 		        Advisor: Dr. Ali Memari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96000"/>
            <a:ext cx="8610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829800" y="1752600"/>
            <a:ext cx="7620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Project Goals</a:t>
            </a:r>
          </a:p>
          <a:p>
            <a:pPr algn="ctr"/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Structural Depth Study: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Reduce overall building weight  by redesigning gravity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 Optimize the lateral force resisting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 Foundation check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Façade Breadth Study: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Effect of steel frame on façade</a:t>
            </a: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Construction Management Breadth Study: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 Impact on construction schedule and cost</a:t>
            </a:r>
          </a:p>
        </p:txBody>
      </p:sp>
      <p:pic>
        <p:nvPicPr>
          <p:cNvPr id="18" name="Picture 4" descr="http://www.norstarwindows.com/images/mainpic_curt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0" y="3124200"/>
            <a:ext cx="5257800" cy="3395663"/>
          </a:xfrm>
          <a:prstGeom prst="rect">
            <a:avLst/>
          </a:prstGeom>
          <a:noFill/>
        </p:spPr>
      </p:pic>
      <p:pic>
        <p:nvPicPr>
          <p:cNvPr id="19" name="Picture 18" descr="http://www.ipcprecast.com/IpcPreCastPortalContent/Image/products/hollowcore_photo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73800" y="533400"/>
            <a:ext cx="3200400" cy="24384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990600" y="381000"/>
            <a:ext cx="7162800" cy="571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Existing Building  </a:t>
            </a:r>
            <a:r>
              <a:rPr lang="en-US" sz="3200" dirty="0" smtClean="0">
                <a:latin typeface="+mn-lt"/>
              </a:rPr>
              <a:t>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Project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Depth Study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Gravity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Lateral Resisting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Foundation Impact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Façade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Breadth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Management Breadth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Conclusions and Recommendations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5791</TotalTime>
  <Words>2249</Words>
  <Application>Microsoft Office PowerPoint</Application>
  <PresentationFormat>Custom</PresentationFormat>
  <Paragraphs>1139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acs5035</cp:lastModifiedBy>
  <cp:revision>326</cp:revision>
  <dcterms:created xsi:type="dcterms:W3CDTF">2006-11-29T18:17:25Z</dcterms:created>
  <dcterms:modified xsi:type="dcterms:W3CDTF">2010-04-26T02:13:56Z</dcterms:modified>
</cp:coreProperties>
</file>